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323" r:id="rId6"/>
    <p:sldId id="260" r:id="rId7"/>
    <p:sldId id="325" r:id="rId8"/>
    <p:sldId id="261" r:id="rId9"/>
    <p:sldId id="324" r:id="rId10"/>
    <p:sldId id="327" r:id="rId11"/>
    <p:sldId id="326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57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" name="Texte niveau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>
            <a:spLocks noGrp="1"/>
          </p:cNvSpPr>
          <p:nvPr>
            <p:ph type="body" sz="quarter" idx="13"/>
          </p:nvPr>
        </p:nvSpPr>
        <p:spPr>
          <a:xfrm>
            <a:off x="2578099" y="5991225"/>
            <a:ext cx="7848602" cy="4064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-Gilles Allain</a:t>
            </a:r>
          </a:p>
        </p:txBody>
      </p:sp>
      <p:sp>
        <p:nvSpPr>
          <p:cNvPr id="94" name="« Saisissez une citation ici. »"/>
          <p:cNvSpPr>
            <a:spLocks noGrp="1"/>
          </p:cNvSpPr>
          <p:nvPr>
            <p:ph type="body" sz="quarter" idx="14"/>
          </p:nvPr>
        </p:nvSpPr>
        <p:spPr>
          <a:xfrm>
            <a:off x="2578099" y="4365625"/>
            <a:ext cx="7848602" cy="622301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3600"/>
            </a:lvl1pPr>
          </a:lstStyle>
          <a:p>
            <a:r>
              <a:t>« Saisissez une citation ici. » </a:t>
            </a:r>
          </a:p>
        </p:txBody>
      </p:sp>
      <p:sp>
        <p:nvSpPr>
          <p:cNvPr id="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625599" y="1219199"/>
            <a:ext cx="9753602" cy="73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e du titre"/>
          <p:cNvSpPr txBox="1">
            <a:spLocks noGrp="1"/>
          </p:cNvSpPr>
          <p:nvPr>
            <p:ph type="title"/>
          </p:nvPr>
        </p:nvSpPr>
        <p:spPr>
          <a:xfrm>
            <a:off x="3559175" y="3055143"/>
            <a:ext cx="5886451" cy="1857376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/>
            </a:lvl1pPr>
          </a:lstStyle>
          <a:p>
            <a:r>
              <a:t>Texte du titre</a:t>
            </a:r>
          </a:p>
        </p:txBody>
      </p:sp>
      <p:sp>
        <p:nvSpPr>
          <p:cNvPr id="118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3559175" y="4962525"/>
            <a:ext cx="5886451" cy="635794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9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365046" y="7337821"/>
            <a:ext cx="267564" cy="2730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e du titre"/>
          <p:cNvSpPr txBox="1">
            <a:spLocks noGrp="1"/>
          </p:cNvSpPr>
          <p:nvPr>
            <p:ph type="title"/>
          </p:nvPr>
        </p:nvSpPr>
        <p:spPr>
          <a:xfrm>
            <a:off x="3559175" y="3055143"/>
            <a:ext cx="5886451" cy="1857376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/>
            </a:lvl1pPr>
          </a:lstStyle>
          <a:p>
            <a:r>
              <a:t>Texte du titre</a:t>
            </a:r>
          </a:p>
        </p:txBody>
      </p:sp>
      <p:sp>
        <p:nvSpPr>
          <p:cNvPr id="128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3559175" y="4962525"/>
            <a:ext cx="5886451" cy="635794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9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365046" y="7337821"/>
            <a:ext cx="267564" cy="2730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830512" y="1695449"/>
            <a:ext cx="7334251" cy="44386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exte du titre"/>
          <p:cNvSpPr txBox="1">
            <a:spLocks noGrp="1"/>
          </p:cNvSpPr>
          <p:nvPr>
            <p:ph type="title"/>
          </p:nvPr>
        </p:nvSpPr>
        <p:spPr>
          <a:xfrm>
            <a:off x="2578099" y="6257925"/>
            <a:ext cx="7848602" cy="106680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578099" y="7362825"/>
            <a:ext cx="7848602" cy="847725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340208" y="8153400"/>
            <a:ext cx="314859" cy="3175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>
            <a:spLocks noGrp="1"/>
          </p:cNvSpPr>
          <p:nvPr>
            <p:ph type="title"/>
          </p:nvPr>
        </p:nvSpPr>
        <p:spPr>
          <a:xfrm>
            <a:off x="2578099" y="3638550"/>
            <a:ext cx="7848602" cy="2476501"/>
          </a:xfrm>
          <a:prstGeom prst="rect">
            <a:avLst/>
          </a:prstGeom>
        </p:spPr>
        <p:txBody>
          <a:bodyPr anchor="ctr"/>
          <a:lstStyle/>
          <a:p>
            <a:r>
              <a:t>Texte du titre</a:t>
            </a:r>
          </a:p>
        </p:txBody>
      </p:sp>
      <p:sp>
        <p:nvSpPr>
          <p:cNvPr id="3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quarter" idx="13"/>
          </p:nvPr>
        </p:nvSpPr>
        <p:spPr>
          <a:xfrm>
            <a:off x="6664325" y="1695449"/>
            <a:ext cx="4000501" cy="6172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exte du titre"/>
          <p:cNvSpPr txBox="1">
            <a:spLocks noGrp="1"/>
          </p:cNvSpPr>
          <p:nvPr>
            <p:ph type="title"/>
          </p:nvPr>
        </p:nvSpPr>
        <p:spPr>
          <a:xfrm>
            <a:off x="2339974" y="1695449"/>
            <a:ext cx="4000502" cy="2990851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r>
              <a:t>Texte du titre</a:t>
            </a:r>
          </a:p>
        </p:txBody>
      </p:sp>
      <p:sp>
        <p:nvSpPr>
          <p:cNvPr id="40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339974" y="4791075"/>
            <a:ext cx="4000502" cy="30765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r>
              <a:t>Texte du titre</a:t>
            </a:r>
          </a:p>
        </p:txBody>
      </p:sp>
      <p:sp>
        <p:nvSpPr>
          <p:cNvPr id="4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r>
              <a:t>Texte du titre</a:t>
            </a:r>
          </a:p>
        </p:txBody>
      </p:sp>
      <p:sp>
        <p:nvSpPr>
          <p:cNvPr id="57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anchor="ctr"/>
          <a:lstStyle>
            <a:lvl1pPr marL="419805" indent="-419805" algn="l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6664325" y="3171825"/>
            <a:ext cx="4000501" cy="4714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r>
              <a:t>Texte du titre</a:t>
            </a:r>
          </a:p>
        </p:txBody>
      </p:sp>
      <p:sp>
        <p:nvSpPr>
          <p:cNvPr id="67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339974" y="3171825"/>
            <a:ext cx="4000502" cy="4714876"/>
          </a:xfrm>
          <a:prstGeom prst="rect">
            <a:avLst/>
          </a:prstGeom>
        </p:spPr>
        <p:txBody>
          <a:bodyPr anchor="ctr"/>
          <a:lstStyle>
            <a:lvl1pPr marL="318407" indent="-318407" algn="l">
              <a:spcBef>
                <a:spcPts val="3200"/>
              </a:spcBef>
              <a:buSzPct val="75000"/>
              <a:buChar char="•"/>
              <a:defRPr sz="2600"/>
            </a:lvl1pPr>
            <a:lvl2pPr marL="661307" indent="-318407" algn="l">
              <a:spcBef>
                <a:spcPts val="3200"/>
              </a:spcBef>
              <a:buSzPct val="75000"/>
              <a:buChar char="•"/>
              <a:defRPr sz="2600"/>
            </a:lvl2pPr>
            <a:lvl3pPr marL="1004207" indent="-318407" algn="l">
              <a:spcBef>
                <a:spcPts val="3200"/>
              </a:spcBef>
              <a:buSzPct val="75000"/>
              <a:buChar char="•"/>
              <a:defRPr sz="2600"/>
            </a:lvl3pPr>
            <a:lvl4pPr marL="1347107" indent="-318407" algn="l">
              <a:spcBef>
                <a:spcPts val="3200"/>
              </a:spcBef>
              <a:buSzPct val="75000"/>
              <a:buChar char="•"/>
              <a:defRPr sz="2600"/>
            </a:lvl4pPr>
            <a:lvl5pPr marL="1690007" indent="-318407" algn="l">
              <a:spcBef>
                <a:spcPts val="3200"/>
              </a:spcBef>
              <a:buSzPct val="75000"/>
              <a:buChar char="•"/>
              <a:defRPr sz="26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2339974" y="2171699"/>
            <a:ext cx="8324852" cy="5410202"/>
          </a:xfrm>
          <a:prstGeom prst="rect">
            <a:avLst/>
          </a:prstGeom>
        </p:spPr>
        <p:txBody>
          <a:bodyPr anchor="ctr"/>
          <a:lstStyle>
            <a:lvl1pPr marL="419805" indent="-419805" algn="l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64325" y="5038725"/>
            <a:ext cx="4000501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8988" y="1885949"/>
            <a:ext cx="4000502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2339974" y="1885949"/>
            <a:ext cx="4000502" cy="5981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b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16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fr.slideshare.net/guestceb98b/the-javascript-programming-language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amazon.fr/Javascript-Good-Parts-D-Crockford/dp/0596517742/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getbootstrap.com/javascript/" TargetMode="Externa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ondemand.lewagon.org/tracks/comprenez-enfin-javascript/go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8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JavaScript…"/>
          <p:cNvSpPr txBox="1"/>
          <p:nvPr/>
        </p:nvSpPr>
        <p:spPr>
          <a:xfrm>
            <a:off x="1661383" y="2908300"/>
            <a:ext cx="9682033" cy="3937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10200">
                <a:solidFill>
                  <a:srgbClr val="FFFFFF"/>
                </a:solidFill>
              </a:defRPr>
            </a:pPr>
            <a:r>
              <a:rPr sz="12700"/>
              <a:t>JavaScript</a:t>
            </a:r>
          </a:p>
          <a:p>
            <a:pPr>
              <a:defRPr sz="10200">
                <a:solidFill>
                  <a:srgbClr val="FFFFFF"/>
                </a:solidFill>
              </a:defRPr>
            </a:pPr>
            <a:r>
              <a:rPr sz="12700">
                <a:solidFill>
                  <a:srgbClr val="FFD63E"/>
                </a:solidFill>
              </a:rPr>
              <a:t>for Beginners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alphaModFix amt="72254"/>
            <a:extLst/>
          </a:blip>
          <a:stretch>
            <a:fillRect/>
          </a:stretch>
        </p:blipFill>
        <p:spPr>
          <a:xfrm>
            <a:off x="779422" y="8644014"/>
            <a:ext cx="3501675" cy="641003"/>
          </a:xfrm>
          <a:prstGeom prst="rect">
            <a:avLst/>
          </a:prstGeom>
          <a:ln w="3175">
            <a:miter lim="400000"/>
          </a:ln>
        </p:spPr>
      </p:pic>
      <p:sp>
        <p:nvSpPr>
          <p:cNvPr id="141" name="@pdunleav"/>
          <p:cNvSpPr txBox="1"/>
          <p:nvPr/>
        </p:nvSpPr>
        <p:spPr>
          <a:xfrm>
            <a:off x="8122524" y="8602878"/>
            <a:ext cx="4698402" cy="7232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200">
                <a:solidFill>
                  <a:srgbClr val="FFFFFF">
                    <a:alpha val="56000"/>
                  </a:srgbClr>
                </a:solidFill>
              </a:defRPr>
            </a:lvl1pPr>
          </a:lstStyle>
          <a:p>
            <a:r>
              <a:rPr dirty="0"/>
              <a:t>@</a:t>
            </a:r>
            <a:r>
              <a:rPr lang="en-GB" dirty="0" err="1"/>
              <a:t>giovanni-fantini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8" name="Let's talk about JavaScript"/>
          <p:cNvSpPr txBox="1"/>
          <p:nvPr/>
        </p:nvSpPr>
        <p:spPr>
          <a:xfrm>
            <a:off x="4559335" y="4392053"/>
            <a:ext cx="4126130" cy="9694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dirty="0"/>
              <a:t>Let</a:t>
            </a:r>
            <a:r>
              <a:rPr lang="en-GB" dirty="0"/>
              <a:t>’</a:t>
            </a:r>
            <a:r>
              <a:rPr dirty="0"/>
              <a:t>s </a:t>
            </a:r>
            <a:r>
              <a:rPr lang="en-GB" dirty="0">
                <a:solidFill>
                  <a:srgbClr val="D43233"/>
                </a:solidFill>
              </a:rPr>
              <a:t>Code!</a:t>
            </a:r>
            <a:endParaRPr dirty="0">
              <a:solidFill>
                <a:srgbClr val="D432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570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7" name="JS Bin"/>
          <p:cNvSpPr txBox="1"/>
          <p:nvPr/>
        </p:nvSpPr>
        <p:spPr>
          <a:xfrm>
            <a:off x="5393512" y="6059174"/>
            <a:ext cx="2217776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JS Bin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2638685"/>
            <a:ext cx="3251200" cy="325120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15399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" name="Data types"/>
          <p:cNvSpPr txBox="1"/>
          <p:nvPr/>
        </p:nvSpPr>
        <p:spPr>
          <a:xfrm>
            <a:off x="4029571" y="4229100"/>
            <a:ext cx="4945658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Data types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4" name="Numbers"/>
          <p:cNvSpPr txBox="1"/>
          <p:nvPr/>
        </p:nvSpPr>
        <p:spPr>
          <a:xfrm>
            <a:off x="4963889" y="897434"/>
            <a:ext cx="3077022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Numbers</a:t>
            </a:r>
          </a:p>
        </p:txBody>
      </p:sp>
      <p:sp>
        <p:nvSpPr>
          <p:cNvPr id="165" name="-100…"/>
          <p:cNvSpPr txBox="1"/>
          <p:nvPr/>
        </p:nvSpPr>
        <p:spPr>
          <a:xfrm>
            <a:off x="5345676" y="3403599"/>
            <a:ext cx="2306254" cy="4394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r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-100</a:t>
            </a:r>
          </a:p>
          <a:p>
            <a:pPr algn="r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0</a:t>
            </a:r>
          </a:p>
          <a:p>
            <a:pPr algn="r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1</a:t>
            </a:r>
          </a:p>
          <a:p>
            <a:pPr algn="r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3.14</a:t>
            </a:r>
          </a:p>
          <a:p>
            <a:pPr algn="r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42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8" name="Boolean"/>
          <p:cNvSpPr txBox="1"/>
          <p:nvPr/>
        </p:nvSpPr>
        <p:spPr>
          <a:xfrm>
            <a:off x="5106317" y="897434"/>
            <a:ext cx="2792166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Boolean</a:t>
            </a:r>
          </a:p>
        </p:txBody>
      </p:sp>
      <p:sp>
        <p:nvSpPr>
          <p:cNvPr id="169" name="true…"/>
          <p:cNvSpPr txBox="1"/>
          <p:nvPr/>
        </p:nvSpPr>
        <p:spPr>
          <a:xfrm>
            <a:off x="5349273" y="4699000"/>
            <a:ext cx="2306254" cy="180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true</a:t>
            </a:r>
          </a:p>
          <a:p>
            <a:pPr algn="l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false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2" name="String"/>
          <p:cNvSpPr txBox="1"/>
          <p:nvPr/>
        </p:nvSpPr>
        <p:spPr>
          <a:xfrm>
            <a:off x="5495838" y="897434"/>
            <a:ext cx="2013124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String</a:t>
            </a:r>
          </a:p>
        </p:txBody>
      </p:sp>
      <p:sp>
        <p:nvSpPr>
          <p:cNvPr id="173" name="&quot;John&quot;…"/>
          <p:cNvSpPr txBox="1"/>
          <p:nvPr/>
        </p:nvSpPr>
        <p:spPr>
          <a:xfrm>
            <a:off x="3353655" y="3835400"/>
            <a:ext cx="6297490" cy="353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"John"</a:t>
            </a:r>
          </a:p>
          <a:p>
            <a:pPr algn="l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"John Lennon"</a:t>
            </a:r>
          </a:p>
          <a:p>
            <a:pPr algn="l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"a"</a:t>
            </a:r>
          </a:p>
          <a:p>
            <a:pPr algn="l">
              <a:defRPr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""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6" name="Object"/>
          <p:cNvSpPr txBox="1"/>
          <p:nvPr/>
        </p:nvSpPr>
        <p:spPr>
          <a:xfrm>
            <a:off x="5393512" y="897434"/>
            <a:ext cx="2217776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Object</a:t>
            </a:r>
          </a:p>
        </p:txBody>
      </p:sp>
      <p:sp>
        <p:nvSpPr>
          <p:cNvPr id="177" name="{…"/>
          <p:cNvSpPr txBox="1"/>
          <p:nvPr/>
        </p:nvSpPr>
        <p:spPr>
          <a:xfrm>
            <a:off x="2214395" y="4006850"/>
            <a:ext cx="8576010" cy="3187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{</a:t>
            </a:r>
          </a:p>
          <a:p>
            <a:pPr algn="l">
              <a:defRPr sz="3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"first_name" : "John",</a:t>
            </a:r>
          </a:p>
          <a:p>
            <a:pPr algn="l">
              <a:defRPr sz="3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"last_name"  : "Lennon"</a:t>
            </a:r>
          </a:p>
          <a:p>
            <a:pPr algn="l">
              <a:defRPr sz="3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}</a:t>
            </a:r>
          </a:p>
          <a:p>
            <a:pPr algn="l">
              <a:defRPr sz="3000" b="0">
                <a:latin typeface="Hack Regular"/>
                <a:ea typeface="Hack Regular"/>
                <a:cs typeface="Hack Regular"/>
                <a:sym typeface="Hack Regular"/>
              </a:defRPr>
            </a:pPr>
            <a:endParaRPr/>
          </a:p>
          <a:p>
            <a:pPr algn="l">
              <a:defRPr sz="3000" b="0">
                <a:latin typeface="Hack Regular"/>
                <a:ea typeface="Hack Regular"/>
                <a:cs typeface="Hack Regular"/>
                <a:sym typeface="Hack Regular"/>
              </a:defRPr>
            </a:pPr>
            <a:endParaRPr/>
          </a:p>
          <a:p>
            <a:pPr algn="l">
              <a:defRPr sz="3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[ "john", "paul", "ringo", "george" ]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0" name="null"/>
          <p:cNvSpPr txBox="1"/>
          <p:nvPr/>
        </p:nvSpPr>
        <p:spPr>
          <a:xfrm>
            <a:off x="5571008" y="4085768"/>
            <a:ext cx="1862784" cy="939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0">
                <a:latin typeface="Hack Bold"/>
                <a:ea typeface="Hack Bold"/>
                <a:cs typeface="Hack Bold"/>
                <a:sym typeface="Hack Bold"/>
              </a:defRPr>
            </a:lvl1pPr>
          </a:lstStyle>
          <a:p>
            <a:r>
              <a:t>null</a:t>
            </a:r>
          </a:p>
        </p:txBody>
      </p:sp>
      <p:sp>
        <p:nvSpPr>
          <p:cNvPr id="181" name="undefined"/>
          <p:cNvSpPr txBox="1"/>
          <p:nvPr/>
        </p:nvSpPr>
        <p:spPr>
          <a:xfrm>
            <a:off x="4462332" y="5405975"/>
            <a:ext cx="4080136" cy="939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0">
                <a:latin typeface="Hack Bold"/>
                <a:ea typeface="Hack Bold"/>
                <a:cs typeface="Hack Bold"/>
                <a:sym typeface="Hack Bold"/>
              </a:defRPr>
            </a:lvl1pPr>
          </a:lstStyle>
          <a:p>
            <a:r>
              <a:t>undefined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4" name="Variables"/>
          <p:cNvSpPr txBox="1"/>
          <p:nvPr/>
        </p:nvSpPr>
        <p:spPr>
          <a:xfrm>
            <a:off x="4377580" y="4229100"/>
            <a:ext cx="4249640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Variables</a:t>
            </a:r>
          </a:p>
        </p:txBody>
      </p:sp>
      <p:sp>
        <p:nvSpPr>
          <p:cNvPr id="185" name="let or const"/>
          <p:cNvSpPr txBox="1"/>
          <p:nvPr/>
        </p:nvSpPr>
        <p:spPr>
          <a:xfrm>
            <a:off x="2596554" y="6476414"/>
            <a:ext cx="5854019" cy="939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r">
              <a:defRPr b="0">
                <a:solidFill>
                  <a:srgbClr val="A6AAA9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 u="sng"/>
              <a:t>let</a:t>
            </a:r>
            <a:r>
              <a:t> or </a:t>
            </a:r>
            <a:r>
              <a:rPr u="sng"/>
              <a:t>const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8" name="const firstName;"/>
          <p:cNvSpPr txBox="1"/>
          <p:nvPr/>
        </p:nvSpPr>
        <p:spPr>
          <a:xfrm>
            <a:off x="3705373" y="1353422"/>
            <a:ext cx="5961064" cy="787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8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>
                <a:solidFill>
                  <a:srgbClr val="D43233"/>
                </a:solidFill>
              </a:rPr>
              <a:t>const</a:t>
            </a:r>
            <a:r>
              <a:t> firstName;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6254" y="3811220"/>
            <a:ext cx="5332292" cy="453297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4" name="Bring technical skills…"/>
          <p:cNvSpPr txBox="1"/>
          <p:nvPr/>
        </p:nvSpPr>
        <p:spPr>
          <a:xfrm>
            <a:off x="2214562" y="5367866"/>
            <a:ext cx="8575676" cy="2260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7200"/>
            </a:pPr>
            <a:r>
              <a:t>Bring </a:t>
            </a:r>
            <a:r>
              <a:rPr>
                <a:solidFill>
                  <a:srgbClr val="DE483A"/>
                </a:solidFill>
              </a:rPr>
              <a:t>technical skills</a:t>
            </a:r>
          </a:p>
          <a:p>
            <a:pPr>
              <a:defRPr sz="7200"/>
            </a:pPr>
            <a:r>
              <a:t>to </a:t>
            </a:r>
            <a:r>
              <a:rPr>
                <a:solidFill>
                  <a:srgbClr val="D43233"/>
                </a:solidFill>
              </a:rPr>
              <a:t>creative people</a:t>
            </a:r>
          </a:p>
        </p:txBody>
      </p:sp>
      <p:pic>
        <p:nvPicPr>
          <p:cNvPr id="145" name="le-wagon-logo-red-940.jpg" descr="le-wagon-logo-red-9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8388" y="656128"/>
            <a:ext cx="4188024" cy="418802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2" name="const firstName = &quot;John&quot;;"/>
          <p:cNvSpPr txBox="1"/>
          <p:nvPr/>
        </p:nvSpPr>
        <p:spPr>
          <a:xfrm>
            <a:off x="2053828" y="1371262"/>
            <a:ext cx="9264155" cy="787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8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const firstName </a:t>
            </a:r>
            <a:r>
              <a:rPr>
                <a:solidFill>
                  <a:srgbClr val="D43233"/>
                </a:solidFill>
              </a:rPr>
              <a:t>=</a:t>
            </a:r>
            <a:r>
              <a:t> "John";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887" y="4315485"/>
            <a:ext cx="5332293" cy="4532970"/>
          </a:xfrm>
          <a:prstGeom prst="rect">
            <a:avLst/>
          </a:prstGeom>
          <a:ln w="3175">
            <a:miter lim="400000"/>
          </a:ln>
        </p:spPr>
      </p:pic>
      <p:sp>
        <p:nvSpPr>
          <p:cNvPr id="194" name="&quot;John&quot;"/>
          <p:cNvSpPr txBox="1"/>
          <p:nvPr/>
        </p:nvSpPr>
        <p:spPr>
          <a:xfrm>
            <a:off x="8231227" y="5206999"/>
            <a:ext cx="2290961" cy="787401"/>
          </a:xfrm>
          <a:prstGeom prst="rect">
            <a:avLst/>
          </a:prstGeom>
          <a:ln w="3175">
            <a:miter lim="400000"/>
          </a:ln>
          <a:effectLst>
            <a:outerShdw blurRad="3429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4800" b="0">
                <a:latin typeface="Hack Regular"/>
                <a:ea typeface="Hack Regular"/>
                <a:cs typeface="Hack Regular"/>
                <a:sym typeface="Hack Regular"/>
              </a:defRPr>
            </a:lvl1pPr>
          </a:lstStyle>
          <a:p>
            <a:r>
              <a:t>"John"</a:t>
            </a:r>
          </a:p>
        </p:txBody>
      </p:sp>
      <p:pic>
        <p:nvPicPr>
          <p:cNvPr id="196" name="Ligne de connexion" descr="Ligne de connexion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0145" y="3842642"/>
            <a:ext cx="5102062" cy="14775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0" name="console.log(firstName);"/>
          <p:cNvSpPr txBox="1"/>
          <p:nvPr/>
        </p:nvSpPr>
        <p:spPr>
          <a:xfrm>
            <a:off x="2053828" y="1371262"/>
            <a:ext cx="8530134" cy="787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4800" b="0">
                <a:latin typeface="Hack Regular"/>
                <a:ea typeface="Hack Regular"/>
                <a:cs typeface="Hack Regular"/>
                <a:sym typeface="Hack Regular"/>
              </a:defRPr>
            </a:lvl1pPr>
          </a:lstStyle>
          <a:p>
            <a:r>
              <a:t>console.log(firstName);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6254" y="4006568"/>
            <a:ext cx="5332292" cy="4532969"/>
          </a:xfrm>
          <a:prstGeom prst="rect">
            <a:avLst/>
          </a:prstGeom>
          <a:ln w="3175">
            <a:miter lim="400000"/>
          </a:ln>
        </p:spPr>
      </p:pic>
      <p:sp>
        <p:nvSpPr>
          <p:cNvPr id="202" name="&quot;John&quot;"/>
          <p:cNvSpPr txBox="1"/>
          <p:nvPr/>
        </p:nvSpPr>
        <p:spPr>
          <a:xfrm>
            <a:off x="5563362" y="5125570"/>
            <a:ext cx="1878076" cy="647701"/>
          </a:xfrm>
          <a:prstGeom prst="rect">
            <a:avLst/>
          </a:prstGeom>
          <a:ln w="3175">
            <a:miter lim="400000"/>
          </a:ln>
          <a:effectLst>
            <a:outerShdw blurRad="3429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900" b="0">
                <a:latin typeface="Hack Regular"/>
                <a:ea typeface="Hack Regular"/>
                <a:cs typeface="Hack Regular"/>
                <a:sym typeface="Hack Regular"/>
              </a:defRPr>
            </a:lvl1pPr>
          </a:lstStyle>
          <a:p>
            <a:r>
              <a:t>"John"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5" name="Concatenate two strings"/>
          <p:cNvSpPr txBox="1"/>
          <p:nvPr/>
        </p:nvSpPr>
        <p:spPr>
          <a:xfrm>
            <a:off x="2506817" y="4394200"/>
            <a:ext cx="7991166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0"/>
            </a:lvl1pPr>
          </a:lstStyle>
          <a:p>
            <a:r>
              <a:t>Concatenate two strings</a:t>
            </a:r>
          </a:p>
        </p:txBody>
      </p:sp>
      <p:sp>
        <p:nvSpPr>
          <p:cNvPr id="206" name="Exercise"/>
          <p:cNvSpPr txBox="1"/>
          <p:nvPr/>
        </p:nvSpPr>
        <p:spPr>
          <a:xfrm>
            <a:off x="5045713" y="897434"/>
            <a:ext cx="2913374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Exercise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9" name="Conditions"/>
          <p:cNvSpPr txBox="1"/>
          <p:nvPr/>
        </p:nvSpPr>
        <p:spPr>
          <a:xfrm>
            <a:off x="4057600" y="4229100"/>
            <a:ext cx="4889600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Conditions</a:t>
            </a:r>
          </a:p>
        </p:txBody>
      </p:sp>
      <p:sp>
        <p:nvSpPr>
          <p:cNvPr id="210" name="if, else"/>
          <p:cNvSpPr txBox="1"/>
          <p:nvPr/>
        </p:nvSpPr>
        <p:spPr>
          <a:xfrm>
            <a:off x="3974622" y="6563803"/>
            <a:ext cx="3636666" cy="939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b="0">
                <a:solidFill>
                  <a:srgbClr val="A6AAA9"/>
                </a:solidFill>
                <a:latin typeface="Hack Regular"/>
                <a:ea typeface="Hack Regular"/>
                <a:cs typeface="Hack Regular"/>
                <a:sym typeface="Hack Regular"/>
              </a:defRPr>
            </a:lvl1pPr>
          </a:lstStyle>
          <a:p>
            <a:r>
              <a:t>if, else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3" name="if (weather === &quot;rainy&quot;) {…"/>
          <p:cNvSpPr txBox="1"/>
          <p:nvPr/>
        </p:nvSpPr>
        <p:spPr>
          <a:xfrm>
            <a:off x="1105718" y="3107266"/>
            <a:ext cx="10793364" cy="1828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>
                <a:solidFill>
                  <a:srgbClr val="D43233"/>
                </a:solidFill>
              </a:rPr>
              <a:t>if</a:t>
            </a:r>
            <a:r>
              <a:t> (weather === "rainy") {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console.log("Take an umbrella");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}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6950" y="1125718"/>
            <a:ext cx="850900" cy="9017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7" name="if (weather === &quot;rainy&quot;) {…"/>
          <p:cNvSpPr txBox="1"/>
          <p:nvPr/>
        </p:nvSpPr>
        <p:spPr>
          <a:xfrm>
            <a:off x="1105718" y="3191933"/>
            <a:ext cx="12016731" cy="2997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if (weather === "rainy") {</a:t>
            </a:r>
          </a:p>
          <a:p>
            <a:pPr algn="l">
              <a:defRPr sz="4000" b="0">
                <a:solidFill>
                  <a:srgbClr val="A6AAA9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console.log("Take an umbrella");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>
                <a:solidFill>
                  <a:srgbClr val="A6AAA9"/>
                </a:solidFill>
              </a:rPr>
              <a:t>} </a:t>
            </a:r>
            <a:r>
              <a:rPr>
                <a:solidFill>
                  <a:srgbClr val="D43233"/>
                </a:solidFill>
              </a:rPr>
              <a:t>else</a:t>
            </a:r>
            <a:r>
              <a:t> {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console.log("Take your sunglasses");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}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1550" y="1129952"/>
            <a:ext cx="901700" cy="889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1" name="if (weather === &quot;rainy&quot;) {…"/>
          <p:cNvSpPr txBox="1"/>
          <p:nvPr/>
        </p:nvSpPr>
        <p:spPr>
          <a:xfrm>
            <a:off x="1105718" y="3280833"/>
            <a:ext cx="12016731" cy="416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if (weather === "rainy") {</a:t>
            </a:r>
          </a:p>
          <a:p>
            <a:pPr algn="l">
              <a:defRPr sz="4000" b="0">
                <a:solidFill>
                  <a:srgbClr val="A6AAA9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console.log("Take an umbrella");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>
                <a:solidFill>
                  <a:srgbClr val="A6AAA9"/>
                </a:solidFill>
              </a:rPr>
              <a:t>} </a:t>
            </a:r>
            <a:r>
              <a:rPr>
                <a:solidFill>
                  <a:srgbClr val="D43233"/>
                </a:solidFill>
              </a:rPr>
              <a:t>else if</a:t>
            </a:r>
            <a:r>
              <a:rPr>
                <a:solidFill>
                  <a:srgbClr val="53585F"/>
                </a:solidFill>
              </a:rPr>
              <a:t> (weather === "stormy") {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>
                <a:solidFill>
                  <a:srgbClr val="53585F"/>
                </a:solidFill>
              </a:rPr>
              <a:t>  console.log("Stay at home");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>
                <a:solidFill>
                  <a:srgbClr val="53585F"/>
                </a:solidFill>
              </a:rPr>
              <a:t>}</a:t>
            </a:r>
            <a:r>
              <a:rPr>
                <a:solidFill>
                  <a:srgbClr val="A6AAA9"/>
                </a:solidFill>
              </a:rPr>
              <a:t> else {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>
                <a:solidFill>
                  <a:srgbClr val="A6AAA9"/>
                </a:solidFill>
              </a:rPr>
              <a:t>  console.log("Take your sunglasses");</a:t>
            </a:r>
          </a:p>
          <a:p>
            <a:pPr algn="l">
              <a:defRPr sz="40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>
                <a:solidFill>
                  <a:srgbClr val="A6AAA9"/>
                </a:solidFill>
              </a:rPr>
              <a:t>}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650" y="1110902"/>
            <a:ext cx="825500" cy="9271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5" name="Boolean algebra"/>
          <p:cNvSpPr txBox="1"/>
          <p:nvPr/>
        </p:nvSpPr>
        <p:spPr>
          <a:xfrm>
            <a:off x="2757834" y="4229100"/>
            <a:ext cx="7489132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Boolean algebra</a:t>
            </a:r>
          </a:p>
        </p:txBody>
      </p:sp>
      <p:sp>
        <p:nvSpPr>
          <p:cNvPr id="226" name="&amp;&amp;, ||, !"/>
          <p:cNvSpPr txBox="1"/>
          <p:nvPr/>
        </p:nvSpPr>
        <p:spPr>
          <a:xfrm>
            <a:off x="3660991" y="6394469"/>
            <a:ext cx="4080137" cy="939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b="0">
                <a:solidFill>
                  <a:srgbClr val="A6AAA9"/>
                </a:solidFill>
                <a:latin typeface="Hack Regular"/>
                <a:ea typeface="Hack Regular"/>
                <a:cs typeface="Hack Regular"/>
                <a:sym typeface="Hack Regular"/>
              </a:defRPr>
            </a:lvl1pPr>
          </a:lstStyle>
          <a:p>
            <a:r>
              <a:t>&amp;&amp;, ||, !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9" name="var result = a &amp;&amp; b;"/>
          <p:cNvSpPr txBox="1"/>
          <p:nvPr/>
        </p:nvSpPr>
        <p:spPr>
          <a:xfrm>
            <a:off x="4290888" y="3318933"/>
            <a:ext cx="6205737" cy="660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 b="0">
                <a:solidFill>
                  <a:srgbClr val="000000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var result = a </a:t>
            </a:r>
            <a:r>
              <a:rPr>
                <a:solidFill>
                  <a:srgbClr val="D43233"/>
                </a:solidFill>
              </a:rPr>
              <a:t>&amp;&amp;</a:t>
            </a:r>
            <a:r>
              <a:t> b;</a:t>
            </a:r>
          </a:p>
        </p:txBody>
      </p:sp>
      <p:sp>
        <p:nvSpPr>
          <p:cNvPr id="230" name="Logical and"/>
          <p:cNvSpPr txBox="1"/>
          <p:nvPr/>
        </p:nvSpPr>
        <p:spPr>
          <a:xfrm>
            <a:off x="4574009" y="897434"/>
            <a:ext cx="3856782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Logical and</a:t>
            </a:r>
          </a:p>
        </p:txBody>
      </p:sp>
      <p:graphicFrame>
        <p:nvGraphicFramePr>
          <p:cNvPr id="231" name="Tableau"/>
          <p:cNvGraphicFramePr/>
          <p:nvPr/>
        </p:nvGraphicFramePr>
        <p:xfrm>
          <a:off x="3341753" y="5435631"/>
          <a:ext cx="6321291" cy="3063145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210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result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olidFill>
                            <a:srgbClr val="D43233"/>
                          </a:solidFill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34" name="Screen Shot 2018-10-18 at 10.34.03.png" descr="Screen Shot 2018-10-18 at 10.3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160" y="2937190"/>
            <a:ext cx="9506480" cy="387922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8" name="Let's talk about JavaScript"/>
          <p:cNvSpPr txBox="1"/>
          <p:nvPr/>
        </p:nvSpPr>
        <p:spPr>
          <a:xfrm>
            <a:off x="2290346" y="4394200"/>
            <a:ext cx="8664105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Let's talk about </a:t>
            </a:r>
            <a:r>
              <a:rPr>
                <a:solidFill>
                  <a:srgbClr val="D43233"/>
                </a:solidFill>
              </a:rPr>
              <a:t>JavaScript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7" name="let result = a || b;"/>
          <p:cNvSpPr txBox="1"/>
          <p:nvPr/>
        </p:nvSpPr>
        <p:spPr>
          <a:xfrm>
            <a:off x="4582343" y="3318933"/>
            <a:ext cx="6205737" cy="660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 b="0">
                <a:solidFill>
                  <a:srgbClr val="000000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let result = a </a:t>
            </a:r>
            <a:r>
              <a:rPr>
                <a:solidFill>
                  <a:srgbClr val="D43233"/>
                </a:solidFill>
              </a:rPr>
              <a:t>||</a:t>
            </a:r>
            <a:r>
              <a:t> b;</a:t>
            </a:r>
          </a:p>
        </p:txBody>
      </p:sp>
      <p:sp>
        <p:nvSpPr>
          <p:cNvPr id="238" name="Logical or"/>
          <p:cNvSpPr txBox="1"/>
          <p:nvPr/>
        </p:nvSpPr>
        <p:spPr>
          <a:xfrm>
            <a:off x="4861024" y="897434"/>
            <a:ext cx="3282752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Logical or</a:t>
            </a:r>
          </a:p>
        </p:txBody>
      </p:sp>
      <p:graphicFrame>
        <p:nvGraphicFramePr>
          <p:cNvPr id="239" name="Tableau"/>
          <p:cNvGraphicFramePr/>
          <p:nvPr/>
        </p:nvGraphicFramePr>
        <p:xfrm>
          <a:off x="3341753" y="5435631"/>
          <a:ext cx="6321291" cy="3063145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210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result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olidFill>
                            <a:srgbClr val="D43233"/>
                          </a:solidFill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olidFill>
                            <a:srgbClr val="D43233"/>
                          </a:solidFill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6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olidFill>
                            <a:srgbClr val="D43233"/>
                          </a:solidFill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42" name="Screen Shot 2018-10-18 at 10.34.41.png" descr="Screen Shot 2018-10-18 at 10.3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592" y="3796307"/>
            <a:ext cx="8735758" cy="21610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5" name="let result = !a;"/>
          <p:cNvSpPr txBox="1"/>
          <p:nvPr/>
        </p:nvSpPr>
        <p:spPr>
          <a:xfrm>
            <a:off x="4926136" y="3318933"/>
            <a:ext cx="4982370" cy="660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4000" b="0">
                <a:solidFill>
                  <a:srgbClr val="000000"/>
                </a:solidFill>
                <a:latin typeface="Hack Regular"/>
                <a:ea typeface="Hack Regular"/>
                <a:cs typeface="Hack Regular"/>
                <a:sym typeface="Hack Regular"/>
              </a:defRPr>
            </a:lvl1pPr>
          </a:lstStyle>
          <a:p>
            <a:r>
              <a:t>let result = !a;</a:t>
            </a:r>
          </a:p>
        </p:txBody>
      </p:sp>
      <p:sp>
        <p:nvSpPr>
          <p:cNvPr id="246" name="Logical not"/>
          <p:cNvSpPr txBox="1"/>
          <p:nvPr/>
        </p:nvSpPr>
        <p:spPr>
          <a:xfrm>
            <a:off x="4676514" y="897434"/>
            <a:ext cx="3651772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Logical not</a:t>
            </a:r>
          </a:p>
        </p:txBody>
      </p:sp>
      <p:graphicFrame>
        <p:nvGraphicFramePr>
          <p:cNvPr id="247" name="Tableau"/>
          <p:cNvGraphicFramePr/>
          <p:nvPr/>
        </p:nvGraphicFramePr>
        <p:xfrm>
          <a:off x="3341753" y="5435631"/>
          <a:ext cx="6321292" cy="3063147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3160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1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result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1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400"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>
                          <a:solidFill>
                            <a:srgbClr val="D43233"/>
                          </a:solidFill>
                          <a:latin typeface="Hack Regular"/>
                          <a:ea typeface="Hack Regular"/>
                          <a:cs typeface="Hack Regular"/>
                          <a:sym typeface="Hack Regular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50" name="Screen Shot 2018-10-18 at 10.36.07.png" descr="Screen Shot 2018-10-18 at 10.36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6893" y="3574285"/>
            <a:ext cx="7391014" cy="260503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53" name="Screen Shot 2018-10-18 at 10.49.17.png" descr="Screen Shot 2018-10-18 at 10.49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6265" y="3447407"/>
            <a:ext cx="7312270" cy="28587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6" name="Filter names starting with a &quot;B&quot;"/>
          <p:cNvSpPr txBox="1"/>
          <p:nvPr/>
        </p:nvSpPr>
        <p:spPr>
          <a:xfrm>
            <a:off x="1289700" y="4392042"/>
            <a:ext cx="10425399" cy="9695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b="0"/>
            </a:pPr>
            <a:r>
              <a:t>Filter names starting with a </a:t>
            </a:r>
            <a:r>
              <a:rPr>
                <a:latin typeface="Hack Regular"/>
                <a:ea typeface="Hack Regular"/>
                <a:cs typeface="Hack Regular"/>
                <a:sym typeface="Hack Regular"/>
              </a:rPr>
              <a:t>"B"</a:t>
            </a:r>
          </a:p>
        </p:txBody>
      </p:sp>
      <p:sp>
        <p:nvSpPr>
          <p:cNvPr id="257" name="Exercise"/>
          <p:cNvSpPr txBox="1"/>
          <p:nvPr/>
        </p:nvSpPr>
        <p:spPr>
          <a:xfrm>
            <a:off x="5045713" y="897434"/>
            <a:ext cx="2913374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Exercise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0" name="Loops"/>
          <p:cNvSpPr txBox="1"/>
          <p:nvPr/>
        </p:nvSpPr>
        <p:spPr>
          <a:xfrm>
            <a:off x="5073848" y="4229100"/>
            <a:ext cx="2857104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Loops</a:t>
            </a:r>
          </a:p>
        </p:txBody>
      </p:sp>
      <p:sp>
        <p:nvSpPr>
          <p:cNvPr id="261" name="for, forEach"/>
          <p:cNvSpPr txBox="1"/>
          <p:nvPr/>
        </p:nvSpPr>
        <p:spPr>
          <a:xfrm>
            <a:off x="3019883" y="6428336"/>
            <a:ext cx="5410549" cy="939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>
              <a:defRPr b="0">
                <a:solidFill>
                  <a:srgbClr val="A6AAA9"/>
                </a:solidFill>
                <a:latin typeface="Hack Regular"/>
                <a:ea typeface="Hack Regular"/>
                <a:cs typeface="Hack Regular"/>
                <a:sym typeface="Hack Regular"/>
              </a:defRPr>
            </a:lvl1pPr>
          </a:lstStyle>
          <a:p>
            <a:r>
              <a:t>for, forEach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4" name="Array"/>
          <p:cNvSpPr txBox="1"/>
          <p:nvPr/>
        </p:nvSpPr>
        <p:spPr>
          <a:xfrm>
            <a:off x="5578022" y="897434"/>
            <a:ext cx="1848756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Array</a:t>
            </a:r>
          </a:p>
        </p:txBody>
      </p:sp>
      <p:pic>
        <p:nvPicPr>
          <p:cNvPr id="265" name="Screen Shot 2018-10-18 at 10.50.05.png" descr="Screen Shot 2018-10-18 at 10.50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552" y="3310464"/>
            <a:ext cx="9319696" cy="313267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8" name="For"/>
          <p:cNvSpPr txBox="1"/>
          <p:nvPr/>
        </p:nvSpPr>
        <p:spPr>
          <a:xfrm>
            <a:off x="5905500" y="1189534"/>
            <a:ext cx="1193801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For</a:t>
            </a:r>
          </a:p>
        </p:txBody>
      </p:sp>
      <p:pic>
        <p:nvPicPr>
          <p:cNvPr id="269" name="Screen Shot 2018-10-18 at 10.51.28.png" descr="Screen Shot 2018-10-18 at 10.51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6396" y="4112507"/>
            <a:ext cx="8812008" cy="15539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2" name="forEach"/>
          <p:cNvSpPr txBox="1"/>
          <p:nvPr/>
        </p:nvSpPr>
        <p:spPr>
          <a:xfrm>
            <a:off x="5188681" y="1189534"/>
            <a:ext cx="2627438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forEach</a:t>
            </a:r>
          </a:p>
        </p:txBody>
      </p:sp>
      <p:pic>
        <p:nvPicPr>
          <p:cNvPr id="273" name="Screen Shot 2018-10-18 at 14.52.54.png" descr="Screen Shot 2018-10-18 at 14.5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7408" y="3929229"/>
            <a:ext cx="7009984" cy="189514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1" name="In-browser language…"/>
          <p:cNvSpPr txBox="1"/>
          <p:nvPr/>
        </p:nvSpPr>
        <p:spPr>
          <a:xfrm>
            <a:off x="3117942" y="3505199"/>
            <a:ext cx="7008913" cy="2743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dirty="0"/>
              <a:t>In-browser language</a:t>
            </a:r>
          </a:p>
          <a:p>
            <a:endParaRPr dirty="0"/>
          </a:p>
          <a:p>
            <a:pPr>
              <a:defRPr>
                <a:solidFill>
                  <a:srgbClr val="A6AAA9"/>
                </a:solidFill>
              </a:defRPr>
            </a:pPr>
            <a:r>
              <a:rPr dirty="0"/>
              <a:t>(since 1995)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6" name="Filter names starting with a &quot;B&quot;"/>
          <p:cNvSpPr txBox="1"/>
          <p:nvPr/>
        </p:nvSpPr>
        <p:spPr>
          <a:xfrm>
            <a:off x="1289700" y="4392042"/>
            <a:ext cx="10425399" cy="9695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b="0"/>
            </a:pPr>
            <a:r>
              <a:t>Filter names starting with a </a:t>
            </a:r>
            <a:r>
              <a:rPr>
                <a:latin typeface="Hack Regular"/>
                <a:ea typeface="Hack Regular"/>
                <a:cs typeface="Hack Regular"/>
                <a:sym typeface="Hack Regular"/>
              </a:rPr>
              <a:t>"B"</a:t>
            </a:r>
          </a:p>
        </p:txBody>
      </p:sp>
      <p:sp>
        <p:nvSpPr>
          <p:cNvPr id="277" name="Exercise"/>
          <p:cNvSpPr txBox="1"/>
          <p:nvPr/>
        </p:nvSpPr>
        <p:spPr>
          <a:xfrm>
            <a:off x="5045713" y="897434"/>
            <a:ext cx="2913374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Exercise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0" name="Functions"/>
          <p:cNvSpPr txBox="1"/>
          <p:nvPr/>
        </p:nvSpPr>
        <p:spPr>
          <a:xfrm>
            <a:off x="4255541" y="2623140"/>
            <a:ext cx="4493718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Functions</a:t>
            </a:r>
          </a:p>
        </p:txBody>
      </p:sp>
      <p:sp>
        <p:nvSpPr>
          <p:cNvPr id="281" name="function name(parameters) {…"/>
          <p:cNvSpPr txBox="1"/>
          <p:nvPr/>
        </p:nvSpPr>
        <p:spPr>
          <a:xfrm>
            <a:off x="3592031" y="4971459"/>
            <a:ext cx="7582025" cy="2108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5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function </a:t>
            </a:r>
            <a:r>
              <a:rPr i="1">
                <a:solidFill>
                  <a:srgbClr val="D43233"/>
                </a:solidFill>
              </a:rPr>
              <a:t>name</a:t>
            </a:r>
            <a:r>
              <a:t>(</a:t>
            </a:r>
            <a:r>
              <a:rPr i="1">
                <a:solidFill>
                  <a:srgbClr val="D43233"/>
                </a:solidFill>
              </a:rPr>
              <a:t>parameters</a:t>
            </a:r>
            <a:r>
              <a:t>) {</a:t>
            </a:r>
          </a:p>
          <a:p>
            <a:pPr algn="l">
              <a:defRPr sz="35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</a:t>
            </a:r>
            <a:r>
              <a:rPr i="1"/>
              <a:t> </a:t>
            </a:r>
            <a:r>
              <a:rPr i="1">
                <a:solidFill>
                  <a:srgbClr val="D43233"/>
                </a:solidFill>
              </a:rPr>
              <a:t>body</a:t>
            </a:r>
            <a:endParaRPr i="1"/>
          </a:p>
          <a:p>
            <a:pPr algn="l">
              <a:defRPr sz="35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rPr i="1"/>
              <a:t>   </a:t>
            </a:r>
            <a:r>
              <a:rPr i="1">
                <a:solidFill>
                  <a:srgbClr val="D43233"/>
                </a:solidFill>
              </a:rPr>
              <a:t>(return statement)</a:t>
            </a:r>
          </a:p>
          <a:p>
            <a:pPr algn="l">
              <a:defRPr sz="3500" b="0"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4" name="Example:  Full Name"/>
          <p:cNvSpPr txBox="1"/>
          <p:nvPr/>
        </p:nvSpPr>
        <p:spPr>
          <a:xfrm>
            <a:off x="3039845" y="1075234"/>
            <a:ext cx="6925110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Example:  Full Name</a:t>
            </a:r>
          </a:p>
        </p:txBody>
      </p:sp>
      <p:pic>
        <p:nvPicPr>
          <p:cNvPr id="285" name="Screen Shot 2018-10-18 at 10.53.42.png" descr="Screen Shot 2018-10-18 at 10.53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287" y="3774198"/>
            <a:ext cx="7898226" cy="220520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8" name="fullName(&quot;John&quot;, &quot;Lennon&quot;);"/>
          <p:cNvSpPr txBox="1"/>
          <p:nvPr/>
        </p:nvSpPr>
        <p:spPr>
          <a:xfrm>
            <a:off x="2845193" y="4584699"/>
            <a:ext cx="7314414" cy="584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3500" b="0">
                <a:solidFill>
                  <a:srgbClr val="000000"/>
                </a:solidFill>
                <a:latin typeface="Hack Regular"/>
                <a:ea typeface="Hack Regular"/>
                <a:cs typeface="Hack Regular"/>
                <a:sym typeface="Hack Regular"/>
              </a:defRPr>
            </a:lvl1pPr>
          </a:lstStyle>
          <a:p>
            <a:r>
              <a:t>fullName("John", "Lennon");</a:t>
            </a:r>
          </a:p>
        </p:txBody>
      </p:sp>
      <p:sp>
        <p:nvSpPr>
          <p:cNvPr id="289" name="Calling a function"/>
          <p:cNvSpPr txBox="1"/>
          <p:nvPr/>
        </p:nvSpPr>
        <p:spPr>
          <a:xfrm>
            <a:off x="3632578" y="897434"/>
            <a:ext cx="5739644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Calling a function</a:t>
            </a:r>
          </a:p>
        </p:txBody>
      </p:sp>
      <p:sp>
        <p:nvSpPr>
          <p:cNvPr id="290" name="Function name"/>
          <p:cNvSpPr txBox="1"/>
          <p:nvPr/>
        </p:nvSpPr>
        <p:spPr>
          <a:xfrm>
            <a:off x="2602574" y="6811433"/>
            <a:ext cx="2609119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 b="0"/>
            </a:lvl1pPr>
          </a:lstStyle>
          <a:p>
            <a:r>
              <a:t>Function name</a:t>
            </a:r>
          </a:p>
        </p:txBody>
      </p:sp>
      <p:sp>
        <p:nvSpPr>
          <p:cNvPr id="291" name="arguments"/>
          <p:cNvSpPr txBox="1"/>
          <p:nvPr/>
        </p:nvSpPr>
        <p:spPr>
          <a:xfrm>
            <a:off x="6472311" y="6811433"/>
            <a:ext cx="1888978" cy="533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000" b="0"/>
            </a:lvl1pPr>
          </a:lstStyle>
          <a:p>
            <a:r>
              <a:t>arguments</a:t>
            </a:r>
          </a:p>
        </p:txBody>
      </p:sp>
      <p:sp>
        <p:nvSpPr>
          <p:cNvPr id="292" name="Ligne"/>
          <p:cNvSpPr/>
          <p:nvPr/>
        </p:nvSpPr>
        <p:spPr>
          <a:xfrm flipV="1">
            <a:off x="7659091" y="5232190"/>
            <a:ext cx="502776" cy="152222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3" name="Ligne"/>
          <p:cNvSpPr/>
          <p:nvPr/>
        </p:nvSpPr>
        <p:spPr>
          <a:xfrm flipH="1" flipV="1">
            <a:off x="6486127" y="5232254"/>
            <a:ext cx="570708" cy="152185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4" name="Ligne"/>
          <p:cNvSpPr/>
          <p:nvPr/>
        </p:nvSpPr>
        <p:spPr>
          <a:xfrm flipV="1">
            <a:off x="3907133" y="5232254"/>
            <a:ext cx="1" cy="152408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7" name="Filter names starting with &quot;B&quot;…"/>
          <p:cNvSpPr txBox="1"/>
          <p:nvPr/>
        </p:nvSpPr>
        <p:spPr>
          <a:xfrm>
            <a:off x="973373" y="3500883"/>
            <a:ext cx="11058055" cy="27518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b="0"/>
            </a:pPr>
            <a:r>
              <a:t>Filter names starting with </a:t>
            </a:r>
            <a:r>
              <a:rPr>
                <a:latin typeface="Hack Regular"/>
                <a:ea typeface="Hack Regular"/>
                <a:cs typeface="Hack Regular"/>
                <a:sym typeface="Hack Regular"/>
              </a:rPr>
              <a:t>"B"</a:t>
            </a:r>
          </a:p>
          <a:p>
            <a:pPr>
              <a:defRPr b="0"/>
            </a:pPr>
            <a:r>
              <a:t>                      starting with </a:t>
            </a:r>
            <a:r>
              <a:rPr>
                <a:latin typeface="Hack Regular"/>
                <a:ea typeface="Hack Regular"/>
                <a:cs typeface="Hack Regular"/>
                <a:sym typeface="Hack Regular"/>
              </a:rPr>
              <a:t>"C"</a:t>
            </a:r>
          </a:p>
          <a:p>
            <a:pPr>
              <a:defRPr b="0"/>
            </a:pPr>
            <a:r>
              <a:t>…                                                  </a:t>
            </a:r>
          </a:p>
        </p:txBody>
      </p:sp>
      <p:sp>
        <p:nvSpPr>
          <p:cNvPr id="298" name="Exercise ter"/>
          <p:cNvSpPr txBox="1"/>
          <p:nvPr/>
        </p:nvSpPr>
        <p:spPr>
          <a:xfrm>
            <a:off x="4513585" y="897434"/>
            <a:ext cx="3977631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Exercise ter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1" name="DOM"/>
          <p:cNvSpPr txBox="1"/>
          <p:nvPr/>
        </p:nvSpPr>
        <p:spPr>
          <a:xfrm>
            <a:off x="5272782" y="4229100"/>
            <a:ext cx="2459236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DOM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1413" y="2205257"/>
            <a:ext cx="3881974" cy="534308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4556749" y="2198837"/>
            <a:ext cx="3891302" cy="535592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12573"/>
          <a:stretch>
            <a:fillRect/>
          </a:stretch>
        </p:blipFill>
        <p:spPr>
          <a:xfrm>
            <a:off x="3748193" y="2655781"/>
            <a:ext cx="5508515" cy="444205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5839" y="3591168"/>
            <a:ext cx="2904576" cy="2571264"/>
          </a:xfrm>
          <a:prstGeom prst="rect">
            <a:avLst/>
          </a:prstGeom>
          <a:ln w="3175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713" t="2569" r="2713" b="2569"/>
          <a:stretch>
            <a:fillRect/>
          </a:stretch>
        </p:blipFill>
        <p:spPr>
          <a:xfrm>
            <a:off x="6291315" y="3257549"/>
            <a:ext cx="4918438" cy="323853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5392B-0DC9-45A7-ADC4-FBE80909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0" y="864178"/>
            <a:ext cx="12824681" cy="81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0901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&lt;html&gt;…"/>
          <p:cNvSpPr txBox="1"/>
          <p:nvPr/>
        </p:nvSpPr>
        <p:spPr>
          <a:xfrm>
            <a:off x="356191" y="1876425"/>
            <a:ext cx="6165851" cy="6000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3200">
                <a:solidFill>
                  <a:srgbClr val="2D9BDC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&lt;html&gt;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&lt;head&gt;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&lt;title&gt;Hello&lt;/title&gt;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&lt;/head&gt;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&lt;body&gt;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&lt;h1&gt;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  Hello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&lt;/h1&gt;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&lt;p&gt;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  Lorem Ipsum…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&lt;/p&gt;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&lt;/body&gt;</a:t>
            </a:r>
          </a:p>
          <a:p>
            <a:pPr algn="l">
              <a:defRPr sz="3200">
                <a:solidFill>
                  <a:srgbClr val="2D9BDC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&lt;/html&gt;</a:t>
            </a:r>
          </a:p>
        </p:txBody>
      </p:sp>
      <p:sp>
        <p:nvSpPr>
          <p:cNvPr id="313" name="html"/>
          <p:cNvSpPr/>
          <p:nvPr/>
        </p:nvSpPr>
        <p:spPr>
          <a:xfrm>
            <a:off x="8753220" y="1853405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html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&lt;html&gt;…"/>
          <p:cNvSpPr txBox="1"/>
          <p:nvPr/>
        </p:nvSpPr>
        <p:spPr>
          <a:xfrm>
            <a:off x="356191" y="1876425"/>
            <a:ext cx="6165851" cy="6000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&lt;html&gt;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</a:t>
            </a:r>
            <a:r>
              <a:rPr>
                <a:solidFill>
                  <a:srgbClr val="2D9BDC"/>
                </a:solidFill>
              </a:rPr>
              <a:t>&lt;head&gt;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&lt;title&gt;Hello&lt;/title&gt;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</a:t>
            </a:r>
            <a:r>
              <a:rPr>
                <a:solidFill>
                  <a:srgbClr val="2D9BDC"/>
                </a:solidFill>
              </a:rPr>
              <a:t>&lt;/head&gt;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</a:t>
            </a:r>
            <a:r>
              <a:rPr>
                <a:solidFill>
                  <a:srgbClr val="2D9BDC"/>
                </a:solidFill>
              </a:rPr>
              <a:t>&lt;body&gt;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&lt;h1&gt;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  Hello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&lt;/h1&gt;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&lt;p&gt;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  Lorem Ipsum…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&lt;/p&gt;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</a:t>
            </a:r>
            <a:r>
              <a:rPr>
                <a:solidFill>
                  <a:srgbClr val="2D9BDC"/>
                </a:solidFill>
              </a:rPr>
              <a:t>&lt;/body&gt;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&lt;/html&gt;</a:t>
            </a:r>
          </a:p>
        </p:txBody>
      </p:sp>
      <p:sp>
        <p:nvSpPr>
          <p:cNvPr id="316" name="html"/>
          <p:cNvSpPr/>
          <p:nvPr/>
        </p:nvSpPr>
        <p:spPr>
          <a:xfrm>
            <a:off x="8744050" y="1854603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html</a:t>
            </a:r>
          </a:p>
        </p:txBody>
      </p:sp>
      <p:sp>
        <p:nvSpPr>
          <p:cNvPr id="317" name="head"/>
          <p:cNvSpPr/>
          <p:nvPr/>
        </p:nvSpPr>
        <p:spPr>
          <a:xfrm>
            <a:off x="7396295" y="3219867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head</a:t>
            </a:r>
          </a:p>
        </p:txBody>
      </p:sp>
      <p:sp>
        <p:nvSpPr>
          <p:cNvPr id="318" name="body"/>
          <p:cNvSpPr/>
          <p:nvPr/>
        </p:nvSpPr>
        <p:spPr>
          <a:xfrm>
            <a:off x="10079825" y="3219867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body</a:t>
            </a:r>
          </a:p>
        </p:txBody>
      </p:sp>
      <p:sp>
        <p:nvSpPr>
          <p:cNvPr id="319" name="Ligne"/>
          <p:cNvSpPr/>
          <p:nvPr/>
        </p:nvSpPr>
        <p:spPr>
          <a:xfrm flipV="1">
            <a:off x="8378832" y="2532857"/>
            <a:ext cx="1352191" cy="668318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20" name="Ligne"/>
          <p:cNvSpPr/>
          <p:nvPr/>
        </p:nvSpPr>
        <p:spPr>
          <a:xfrm flipH="1" flipV="1">
            <a:off x="9729439" y="2532360"/>
            <a:ext cx="1401574" cy="669405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&lt;html&gt;…"/>
          <p:cNvSpPr txBox="1"/>
          <p:nvPr/>
        </p:nvSpPr>
        <p:spPr>
          <a:xfrm>
            <a:off x="356191" y="1876425"/>
            <a:ext cx="6165851" cy="6000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&lt;html&gt;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&lt;head&gt;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</a:t>
            </a:r>
            <a:r>
              <a:rPr>
                <a:solidFill>
                  <a:srgbClr val="2D9BDC"/>
                </a:solidFill>
              </a:rPr>
              <a:t>&lt;title&gt;Hello&lt;/title&gt;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&lt;/head&gt;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&lt;body&gt;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&lt;h1&gt;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  Hello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&lt;/h1&gt;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&lt;p&gt;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  Lorem Ipsum…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&lt;/p&gt;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&lt;/body&gt;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&lt;/html&gt;</a:t>
            </a:r>
          </a:p>
        </p:txBody>
      </p:sp>
      <p:sp>
        <p:nvSpPr>
          <p:cNvPr id="323" name="html"/>
          <p:cNvSpPr/>
          <p:nvPr/>
        </p:nvSpPr>
        <p:spPr>
          <a:xfrm>
            <a:off x="8744050" y="1854603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html</a:t>
            </a:r>
          </a:p>
        </p:txBody>
      </p:sp>
      <p:sp>
        <p:nvSpPr>
          <p:cNvPr id="324" name="head"/>
          <p:cNvSpPr/>
          <p:nvPr/>
        </p:nvSpPr>
        <p:spPr>
          <a:xfrm>
            <a:off x="7396295" y="3219867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head</a:t>
            </a:r>
          </a:p>
        </p:txBody>
      </p:sp>
      <p:sp>
        <p:nvSpPr>
          <p:cNvPr id="325" name="body"/>
          <p:cNvSpPr/>
          <p:nvPr/>
        </p:nvSpPr>
        <p:spPr>
          <a:xfrm>
            <a:off x="10079825" y="3219867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body</a:t>
            </a:r>
          </a:p>
        </p:txBody>
      </p:sp>
      <p:sp>
        <p:nvSpPr>
          <p:cNvPr id="326" name="Ligne"/>
          <p:cNvSpPr/>
          <p:nvPr/>
        </p:nvSpPr>
        <p:spPr>
          <a:xfrm flipV="1">
            <a:off x="8378832" y="2532857"/>
            <a:ext cx="1352191" cy="668318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27" name="Ligne"/>
          <p:cNvSpPr/>
          <p:nvPr/>
        </p:nvSpPr>
        <p:spPr>
          <a:xfrm flipH="1" flipV="1">
            <a:off x="9729439" y="2532360"/>
            <a:ext cx="1401574" cy="669405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28" name="title"/>
          <p:cNvSpPr/>
          <p:nvPr/>
        </p:nvSpPr>
        <p:spPr>
          <a:xfrm>
            <a:off x="6583495" y="4585132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title</a:t>
            </a:r>
          </a:p>
        </p:txBody>
      </p:sp>
      <p:sp>
        <p:nvSpPr>
          <p:cNvPr id="329" name="Ligne"/>
          <p:cNvSpPr/>
          <p:nvPr/>
        </p:nvSpPr>
        <p:spPr>
          <a:xfrm flipV="1">
            <a:off x="7571622" y="3921909"/>
            <a:ext cx="862714" cy="669311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&lt;html&gt;…"/>
          <p:cNvSpPr txBox="1"/>
          <p:nvPr/>
        </p:nvSpPr>
        <p:spPr>
          <a:xfrm>
            <a:off x="356191" y="1876425"/>
            <a:ext cx="6165851" cy="6000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&lt;html&gt;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&lt;head&gt;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&lt;title&gt;Hello&lt;/title&gt;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&lt;/head&gt;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&lt;body&gt;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</a:t>
            </a:r>
            <a:r>
              <a:rPr>
                <a:solidFill>
                  <a:srgbClr val="2D9BDC"/>
                </a:solidFill>
              </a:rPr>
              <a:t>&lt;h1&gt;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  Hello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</a:t>
            </a:r>
            <a:r>
              <a:rPr>
                <a:solidFill>
                  <a:srgbClr val="2D9BDC"/>
                </a:solidFill>
              </a:rPr>
              <a:t>&lt;/h1&gt;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</a:t>
            </a:r>
            <a:r>
              <a:rPr>
                <a:solidFill>
                  <a:srgbClr val="2D9BDC"/>
                </a:solidFill>
              </a:rPr>
              <a:t>&lt;p&gt;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  Lorem Ipsum…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  </a:t>
            </a:r>
            <a:r>
              <a:rPr>
                <a:solidFill>
                  <a:srgbClr val="2D9BDC"/>
                </a:solidFill>
              </a:rPr>
              <a:t>&lt;/p&gt;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  &lt;/body&gt;</a:t>
            </a:r>
          </a:p>
          <a:p>
            <a:pPr algn="l">
              <a:defRPr sz="3200">
                <a:solidFill>
                  <a:srgbClr val="53585F"/>
                </a:solidFill>
                <a:latin typeface="PT Mono"/>
                <a:ea typeface="PT Mono"/>
                <a:cs typeface="PT Mono"/>
                <a:sym typeface="PT Mono"/>
              </a:defRPr>
            </a:pPr>
            <a:r>
              <a:t>&lt;/html&gt;</a:t>
            </a:r>
          </a:p>
        </p:txBody>
      </p:sp>
      <p:sp>
        <p:nvSpPr>
          <p:cNvPr id="332" name="html"/>
          <p:cNvSpPr/>
          <p:nvPr/>
        </p:nvSpPr>
        <p:spPr>
          <a:xfrm>
            <a:off x="8744050" y="1854603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html</a:t>
            </a:r>
          </a:p>
        </p:txBody>
      </p:sp>
      <p:sp>
        <p:nvSpPr>
          <p:cNvPr id="333" name="head"/>
          <p:cNvSpPr/>
          <p:nvPr/>
        </p:nvSpPr>
        <p:spPr>
          <a:xfrm>
            <a:off x="7396295" y="3219867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head</a:t>
            </a:r>
          </a:p>
        </p:txBody>
      </p:sp>
      <p:sp>
        <p:nvSpPr>
          <p:cNvPr id="334" name="body"/>
          <p:cNvSpPr/>
          <p:nvPr/>
        </p:nvSpPr>
        <p:spPr>
          <a:xfrm>
            <a:off x="10079825" y="3219867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body</a:t>
            </a:r>
          </a:p>
        </p:txBody>
      </p:sp>
      <p:sp>
        <p:nvSpPr>
          <p:cNvPr id="335" name="Ligne"/>
          <p:cNvSpPr/>
          <p:nvPr/>
        </p:nvSpPr>
        <p:spPr>
          <a:xfrm flipV="1">
            <a:off x="8378832" y="2532857"/>
            <a:ext cx="1352191" cy="668318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36" name="Ligne"/>
          <p:cNvSpPr/>
          <p:nvPr/>
        </p:nvSpPr>
        <p:spPr>
          <a:xfrm flipH="1" flipV="1">
            <a:off x="9729439" y="2532360"/>
            <a:ext cx="1401574" cy="669405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37" name="title"/>
          <p:cNvSpPr/>
          <p:nvPr/>
        </p:nvSpPr>
        <p:spPr>
          <a:xfrm>
            <a:off x="6583495" y="4585132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title</a:t>
            </a:r>
          </a:p>
        </p:txBody>
      </p:sp>
      <p:sp>
        <p:nvSpPr>
          <p:cNvPr id="338" name="Ligne"/>
          <p:cNvSpPr/>
          <p:nvPr/>
        </p:nvSpPr>
        <p:spPr>
          <a:xfrm flipV="1">
            <a:off x="7571622" y="3921909"/>
            <a:ext cx="862714" cy="669311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39" name="h1"/>
          <p:cNvSpPr/>
          <p:nvPr/>
        </p:nvSpPr>
        <p:spPr>
          <a:xfrm>
            <a:off x="8921908" y="4585132"/>
            <a:ext cx="1931610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h1</a:t>
            </a:r>
          </a:p>
        </p:txBody>
      </p:sp>
      <p:sp>
        <p:nvSpPr>
          <p:cNvPr id="340" name="p"/>
          <p:cNvSpPr/>
          <p:nvPr/>
        </p:nvSpPr>
        <p:spPr>
          <a:xfrm>
            <a:off x="11053895" y="4585132"/>
            <a:ext cx="1931611" cy="677334"/>
          </a:xfrm>
          <a:prstGeom prst="roundRect">
            <a:avLst>
              <a:gd name="adj" fmla="val 28125"/>
            </a:avLst>
          </a:prstGeom>
          <a:blipFill>
            <a:blip r:embed="rId2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/>
          <a:lstStyle>
            <a:lvl1pPr>
              <a:defRPr sz="2200" b="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r>
              <a:t>p</a:t>
            </a:r>
          </a:p>
        </p:txBody>
      </p:sp>
      <p:sp>
        <p:nvSpPr>
          <p:cNvPr id="341" name="Ligne"/>
          <p:cNvSpPr/>
          <p:nvPr/>
        </p:nvSpPr>
        <p:spPr>
          <a:xfrm flipV="1">
            <a:off x="9884645" y="3910525"/>
            <a:ext cx="1139592" cy="668647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2" name="Ligne"/>
          <p:cNvSpPr/>
          <p:nvPr/>
        </p:nvSpPr>
        <p:spPr>
          <a:xfrm flipH="1" flipV="1">
            <a:off x="11023531" y="3913944"/>
            <a:ext cx="1009303" cy="662969"/>
          </a:xfrm>
          <a:prstGeom prst="line">
            <a:avLst/>
          </a:prstGeom>
          <a:ln w="12700">
            <a:solidFill>
              <a:srgbClr val="53585F"/>
            </a:solidFill>
            <a:prstDash val="sysDot"/>
            <a:miter lim="400000"/>
            <a:head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45" name="1 - DOM Manipulation"/>
          <p:cNvSpPr txBox="1"/>
          <p:nvPr/>
        </p:nvSpPr>
        <p:spPr>
          <a:xfrm>
            <a:off x="1517104" y="4229100"/>
            <a:ext cx="9970592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1 - DOM Manipulation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"/>
          <p:cNvSpPr txBox="1"/>
          <p:nvPr/>
        </p:nvSpPr>
        <p:spPr>
          <a:xfrm>
            <a:off x="9114947" y="3974464"/>
            <a:ext cx="436861" cy="768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>
            <a:spAutoFit/>
          </a:bodyPr>
          <a:lstStyle>
            <a:lvl1pPr>
              <a:defRPr sz="4800" b="0">
                <a:solidFill>
                  <a:srgbClr val="53585F"/>
                </a:solidFill>
                <a:latin typeface="Hack Bold"/>
                <a:ea typeface="Hack Bold"/>
                <a:cs typeface="Hack Bold"/>
                <a:sym typeface="Hack Bold"/>
              </a:defRPr>
            </a:lvl1pPr>
          </a:lstStyle>
          <a:p>
            <a:r>
              <a:t>p</a:t>
            </a:r>
          </a:p>
        </p:txBody>
      </p:sp>
      <p:sp>
        <p:nvSpPr>
          <p:cNvPr id="348" name="Element Selector"/>
          <p:cNvSpPr txBox="1"/>
          <p:nvPr/>
        </p:nvSpPr>
        <p:spPr>
          <a:xfrm>
            <a:off x="3653439" y="897434"/>
            <a:ext cx="5697922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Element Selector</a:t>
            </a:r>
          </a:p>
        </p:txBody>
      </p:sp>
      <p:pic>
        <p:nvPicPr>
          <p:cNvPr id="349" name="Screen Shot 2018-10-18 at 10.22.55.png" descr="Screen Shot 2018-10-18 at 10.22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4777" y="5321300"/>
            <a:ext cx="5537201" cy="558800"/>
          </a:xfrm>
          <a:prstGeom prst="rect">
            <a:avLst/>
          </a:prstGeom>
          <a:ln w="3175">
            <a:miter lim="400000"/>
          </a:ln>
        </p:spPr>
      </p:pic>
      <p:pic>
        <p:nvPicPr>
          <p:cNvPr id="350" name="Screen Shot 2018-10-18 at 10.23.57.png" descr="Screen Shot 2018-10-18 at 10.23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4183" y="3394470"/>
            <a:ext cx="4433880" cy="441246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.red"/>
          <p:cNvSpPr txBox="1"/>
          <p:nvPr/>
        </p:nvSpPr>
        <p:spPr>
          <a:xfrm>
            <a:off x="8431729" y="3974464"/>
            <a:ext cx="1537892" cy="768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>
            <a:spAutoFit/>
          </a:bodyPr>
          <a:lstStyle>
            <a:lvl1pPr>
              <a:defRPr sz="4800" b="0">
                <a:solidFill>
                  <a:srgbClr val="53585F"/>
                </a:solidFill>
                <a:latin typeface="Hack Bold"/>
                <a:ea typeface="Hack Bold"/>
                <a:cs typeface="Hack Bold"/>
                <a:sym typeface="Hack Bold"/>
              </a:defRPr>
            </a:lvl1pPr>
          </a:lstStyle>
          <a:p>
            <a:r>
              <a:t>.red</a:t>
            </a:r>
          </a:p>
        </p:txBody>
      </p:sp>
      <p:sp>
        <p:nvSpPr>
          <p:cNvPr id="353" name="Class selector"/>
          <p:cNvSpPr txBox="1"/>
          <p:nvPr/>
        </p:nvSpPr>
        <p:spPr>
          <a:xfrm>
            <a:off x="4145105" y="897434"/>
            <a:ext cx="4714590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Class selector</a:t>
            </a:r>
          </a:p>
        </p:txBody>
      </p:sp>
      <p:pic>
        <p:nvPicPr>
          <p:cNvPr id="354" name="Screen Shot 2018-10-18 at 10.54.39.png" descr="Screen Shot 2018-10-18 at 10.54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217" y="2906606"/>
            <a:ext cx="4599096" cy="4324838"/>
          </a:xfrm>
          <a:prstGeom prst="rect">
            <a:avLst/>
          </a:prstGeom>
          <a:ln w="3175">
            <a:miter lim="400000"/>
          </a:ln>
        </p:spPr>
      </p:pic>
      <p:pic>
        <p:nvPicPr>
          <p:cNvPr id="355" name="Screen Shot 2018-10-18 at 14.21.46.png" descr="Screen Shot 2018-10-18 at 14.21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0624" y="5359400"/>
            <a:ext cx="5880101" cy="4826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#cart"/>
          <p:cNvSpPr txBox="1"/>
          <p:nvPr/>
        </p:nvSpPr>
        <p:spPr>
          <a:xfrm>
            <a:off x="8248224" y="3974464"/>
            <a:ext cx="1904902" cy="768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>
            <a:spAutoFit/>
          </a:bodyPr>
          <a:lstStyle>
            <a:lvl1pPr>
              <a:defRPr sz="4800" b="0">
                <a:solidFill>
                  <a:srgbClr val="53585F"/>
                </a:solidFill>
                <a:latin typeface="Hack Bold"/>
                <a:ea typeface="Hack Bold"/>
                <a:cs typeface="Hack Bold"/>
                <a:sym typeface="Hack Bold"/>
              </a:defRPr>
            </a:lvl1pPr>
          </a:lstStyle>
          <a:p>
            <a:r>
              <a:t>#cart</a:t>
            </a:r>
          </a:p>
        </p:txBody>
      </p:sp>
      <p:sp>
        <p:nvSpPr>
          <p:cNvPr id="358" name="Id selector"/>
          <p:cNvSpPr txBox="1"/>
          <p:nvPr/>
        </p:nvSpPr>
        <p:spPr>
          <a:xfrm>
            <a:off x="4758878" y="897434"/>
            <a:ext cx="3487044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Id selector</a:t>
            </a:r>
          </a:p>
        </p:txBody>
      </p:sp>
      <p:pic>
        <p:nvPicPr>
          <p:cNvPr id="359" name="Screen Shot 2018-10-18 at 10.20.59.png" descr="Screen Shot 2018-10-18 at 10.20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527" y="2752712"/>
            <a:ext cx="4489440" cy="4367555"/>
          </a:xfrm>
          <a:prstGeom prst="rect">
            <a:avLst/>
          </a:prstGeom>
          <a:ln w="3175">
            <a:miter lim="400000"/>
          </a:ln>
        </p:spPr>
      </p:pic>
      <p:pic>
        <p:nvPicPr>
          <p:cNvPr id="360" name="Screen Shot 2018-10-18 at 10.25.17.png" descr="Screen Shot 2018-10-18 at 10.25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5224" y="5334000"/>
            <a:ext cx="5930901" cy="533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&lt;div id=&quot;cart&quot; class=&quot;red&quot;&gt;…"/>
          <p:cNvSpPr txBox="1"/>
          <p:nvPr/>
        </p:nvSpPr>
        <p:spPr>
          <a:xfrm>
            <a:off x="3613885" y="2064438"/>
            <a:ext cx="5636172" cy="1200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&lt;div id="cart" class="red"&gt;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[…]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&lt;/div&gt;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&lt;div id=&quot;cart&quot; class=&quot;red&quot;&gt;…"/>
          <p:cNvSpPr txBox="1"/>
          <p:nvPr/>
        </p:nvSpPr>
        <p:spPr>
          <a:xfrm>
            <a:off x="3613885" y="2064438"/>
            <a:ext cx="5636172" cy="1200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&lt;div id="cart" class="red"&gt;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[…]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&lt;/div&gt;</a:t>
            </a:r>
          </a:p>
        </p:txBody>
      </p:sp>
      <p:sp>
        <p:nvSpPr>
          <p:cNvPr id="365" name="Ligne"/>
          <p:cNvSpPr/>
          <p:nvPr/>
        </p:nvSpPr>
        <p:spPr>
          <a:xfrm>
            <a:off x="6163733" y="3331887"/>
            <a:ext cx="1" cy="998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66" name="Screen Shot 2018-10-18 at 14.29.56.png" descr="Screen Shot 2018-10-18 at 14.2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3554" y="4877395"/>
            <a:ext cx="7617692" cy="49101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2E65EE-F157-4DCD-9F16-7699C87ED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135"/>
            <a:ext cx="13004800" cy="61373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&lt;div id=&quot;cart&quot; class=&quot;red&quot;&gt;…"/>
          <p:cNvSpPr txBox="1"/>
          <p:nvPr/>
        </p:nvSpPr>
        <p:spPr>
          <a:xfrm>
            <a:off x="3613885" y="2064438"/>
            <a:ext cx="5636172" cy="1200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&lt;div id="cart" class="red"&gt;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[…]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&lt;/div&gt;</a:t>
            </a:r>
          </a:p>
        </p:txBody>
      </p:sp>
      <p:sp>
        <p:nvSpPr>
          <p:cNvPr id="369" name="&lt;div id=&quot;cart&quot; class=&quot;bold red&quot;&gt;…"/>
          <p:cNvSpPr txBox="1"/>
          <p:nvPr/>
        </p:nvSpPr>
        <p:spPr>
          <a:xfrm>
            <a:off x="3625637" y="6334403"/>
            <a:ext cx="6630158" cy="1200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&lt;div id="cart" class="</a:t>
            </a:r>
            <a:r>
              <a:rPr>
                <a:solidFill>
                  <a:srgbClr val="2D9BDC"/>
                </a:solidFill>
              </a:rPr>
              <a:t>bold</a:t>
            </a:r>
            <a:r>
              <a:t> red"&gt;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[…]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&lt;/div&gt;</a:t>
            </a:r>
          </a:p>
        </p:txBody>
      </p:sp>
      <p:sp>
        <p:nvSpPr>
          <p:cNvPr id="370" name="Ligne"/>
          <p:cNvSpPr/>
          <p:nvPr/>
        </p:nvSpPr>
        <p:spPr>
          <a:xfrm>
            <a:off x="6163733" y="3331887"/>
            <a:ext cx="1" cy="998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1" name="Ligne"/>
          <p:cNvSpPr/>
          <p:nvPr/>
        </p:nvSpPr>
        <p:spPr>
          <a:xfrm>
            <a:off x="6163733" y="5215466"/>
            <a:ext cx="1" cy="998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72" name="Screen Shot 2018-10-18 at 14.29.56.png" descr="Screen Shot 2018-10-18 at 14.2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4887" y="4527291"/>
            <a:ext cx="7617692" cy="49101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&lt;div id=&quot;cart&quot; class=&quot;bold red&quot;&gt;…"/>
          <p:cNvSpPr txBox="1"/>
          <p:nvPr/>
        </p:nvSpPr>
        <p:spPr>
          <a:xfrm>
            <a:off x="3613885" y="2064438"/>
            <a:ext cx="6630158" cy="1200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&lt;div id="cart" class="</a:t>
            </a:r>
            <a:r>
              <a:rPr>
                <a:solidFill>
                  <a:srgbClr val="2D9BDC"/>
                </a:solidFill>
              </a:rPr>
              <a:t>bold red</a:t>
            </a:r>
            <a:r>
              <a:t>"&gt;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[…]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&lt;/div&gt;</a:t>
            </a:r>
          </a:p>
        </p:txBody>
      </p:sp>
      <p:sp>
        <p:nvSpPr>
          <p:cNvPr id="375" name="&lt;div id=&quot;cart&quot; class=&quot;red&quot;&gt;…"/>
          <p:cNvSpPr txBox="1"/>
          <p:nvPr/>
        </p:nvSpPr>
        <p:spPr>
          <a:xfrm>
            <a:off x="3625637" y="6334403"/>
            <a:ext cx="5636172" cy="1200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&lt;div id="cart" class="</a:t>
            </a:r>
            <a:r>
              <a:rPr>
                <a:solidFill>
                  <a:srgbClr val="2D9BDC"/>
                </a:solidFill>
              </a:rPr>
              <a:t>red</a:t>
            </a:r>
            <a:r>
              <a:t>"&gt;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  […]</a:t>
            </a:r>
          </a:p>
          <a:p>
            <a:pPr algn="l">
              <a:defRPr sz="2600" b="0">
                <a:solidFill>
                  <a:srgbClr val="53585F"/>
                </a:solidFill>
                <a:latin typeface="Hack Regular"/>
                <a:ea typeface="Hack Regular"/>
                <a:cs typeface="Hack Regular"/>
                <a:sym typeface="Hack Regular"/>
              </a:defRPr>
            </a:pPr>
            <a:r>
              <a:t>&lt;/div&gt;</a:t>
            </a:r>
          </a:p>
        </p:txBody>
      </p:sp>
      <p:sp>
        <p:nvSpPr>
          <p:cNvPr id="376" name="Ligne"/>
          <p:cNvSpPr/>
          <p:nvPr/>
        </p:nvSpPr>
        <p:spPr>
          <a:xfrm>
            <a:off x="6163733" y="3331887"/>
            <a:ext cx="1" cy="998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7" name="Ligne"/>
          <p:cNvSpPr/>
          <p:nvPr/>
        </p:nvSpPr>
        <p:spPr>
          <a:xfrm>
            <a:off x="6163733" y="5215466"/>
            <a:ext cx="1" cy="998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8575" tIns="28575" rIns="28575" bIns="28575" anchor="ctr"/>
          <a:lstStyle/>
          <a:p>
            <a:pPr>
              <a:defRPr sz="20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78" name="Screen Shot 2018-10-18 at 14.30.57.png" descr="Screen Shot 2018-10-18 at 14.30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994" y="4536572"/>
            <a:ext cx="8174812" cy="4724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81" name="2 - Event Handling"/>
          <p:cNvSpPr txBox="1"/>
          <p:nvPr/>
        </p:nvSpPr>
        <p:spPr>
          <a:xfrm>
            <a:off x="2278608" y="4229100"/>
            <a:ext cx="8447584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2 - Event Handling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84" name="Screen Shot 2018-10-18 at 11.26.34.png" descr="Screen Shot 2018-10-18 at 11.2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585" y="3822024"/>
            <a:ext cx="9055630" cy="21095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87" name="3 - AJAX"/>
          <p:cNvSpPr txBox="1"/>
          <p:nvPr/>
        </p:nvSpPr>
        <p:spPr>
          <a:xfrm>
            <a:off x="4481264" y="4229100"/>
            <a:ext cx="4042272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3 - AJAX</a:t>
            </a:r>
          </a:p>
        </p:txBody>
      </p:sp>
      <p:sp>
        <p:nvSpPr>
          <p:cNvPr id="388" name="(To be continued…)"/>
          <p:cNvSpPr txBox="1"/>
          <p:nvPr/>
        </p:nvSpPr>
        <p:spPr>
          <a:xfrm>
            <a:off x="4241279" y="6523566"/>
            <a:ext cx="4522242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>
                <a:solidFill>
                  <a:srgbClr val="A6AAA9"/>
                </a:solidFill>
              </a:defRPr>
            </a:lvl1pPr>
          </a:lstStyle>
          <a:p>
            <a:r>
              <a:t>(To be continued…)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91" name="Resources"/>
          <p:cNvSpPr txBox="1"/>
          <p:nvPr/>
        </p:nvSpPr>
        <p:spPr>
          <a:xfrm>
            <a:off x="4029819" y="4229100"/>
            <a:ext cx="4945162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Resources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94" name="Image" descr="Image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94596"/>
            <a:ext cx="13004800" cy="83644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97" name="Image" descr="Image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94596"/>
            <a:ext cx="13004800" cy="83644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400" name="Image" descr="Image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94596"/>
            <a:ext cx="13004800" cy="83644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403" name="Image" descr="Image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94596"/>
            <a:ext cx="13004800" cy="83644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6BB66-3B7F-448B-8F8C-578316EA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34"/>
            <a:ext cx="7243761" cy="4609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A7DC4-9E03-4E33-9656-B6586ADC3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4" y="886691"/>
            <a:ext cx="5736578" cy="3990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14FB-3C39-4471-8DC9-DE93709C8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4" y="5664067"/>
            <a:ext cx="6740924" cy="3563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CD8FA-D402-464A-9819-6D92830F6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907" y="6207702"/>
            <a:ext cx="7839075" cy="3019425"/>
          </a:xfrm>
          <a:prstGeom prst="rect">
            <a:avLst/>
          </a:prstGeom>
        </p:spPr>
      </p:pic>
      <p:sp>
        <p:nvSpPr>
          <p:cNvPr id="9" name="In-browser language…">
            <a:extLst>
              <a:ext uri="{FF2B5EF4-FFF2-40B4-BE49-F238E27FC236}">
                <a16:creationId xmlns:a16="http://schemas.microsoft.com/office/drawing/2014/main" id="{9744EB58-5B26-4C20-9BFE-0279FBC9E29C}"/>
              </a:ext>
            </a:extLst>
          </p:cNvPr>
          <p:cNvSpPr txBox="1"/>
          <p:nvPr/>
        </p:nvSpPr>
        <p:spPr>
          <a:xfrm>
            <a:off x="1239400" y="4876800"/>
            <a:ext cx="4448334" cy="569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>
                <a:solidFill>
                  <a:srgbClr val="A6AAA9"/>
                </a:solidFill>
              </a:defRPr>
            </a:pPr>
            <a:r>
              <a:rPr lang="en-GB" sz="3200" i="1" dirty="0"/>
              <a:t>(Stack Overflow, 2018)</a:t>
            </a:r>
            <a:endParaRPr sz="3200" i="1" dirty="0"/>
          </a:p>
        </p:txBody>
      </p:sp>
      <p:sp>
        <p:nvSpPr>
          <p:cNvPr id="10" name="In-browser language…">
            <a:extLst>
              <a:ext uri="{FF2B5EF4-FFF2-40B4-BE49-F238E27FC236}">
                <a16:creationId xmlns:a16="http://schemas.microsoft.com/office/drawing/2014/main" id="{D97CFEDB-F71F-466B-B3CD-FF11306D0B08}"/>
              </a:ext>
            </a:extLst>
          </p:cNvPr>
          <p:cNvSpPr txBox="1"/>
          <p:nvPr/>
        </p:nvSpPr>
        <p:spPr>
          <a:xfrm>
            <a:off x="8927756" y="4876800"/>
            <a:ext cx="2399696" cy="569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>
                <a:solidFill>
                  <a:srgbClr val="A6AAA9"/>
                </a:solidFill>
              </a:defRPr>
            </a:pPr>
            <a:r>
              <a:rPr lang="en-GB" sz="3200" i="1" dirty="0"/>
              <a:t>(NPM, 2019)</a:t>
            </a:r>
            <a:endParaRPr sz="3200" i="1" dirty="0"/>
          </a:p>
        </p:txBody>
      </p:sp>
      <p:sp>
        <p:nvSpPr>
          <p:cNvPr id="11" name="In-browser language…">
            <a:extLst>
              <a:ext uri="{FF2B5EF4-FFF2-40B4-BE49-F238E27FC236}">
                <a16:creationId xmlns:a16="http://schemas.microsoft.com/office/drawing/2014/main" id="{A0556B14-0E59-4086-8614-FB001B1BB9A8}"/>
              </a:ext>
            </a:extLst>
          </p:cNvPr>
          <p:cNvSpPr txBox="1"/>
          <p:nvPr/>
        </p:nvSpPr>
        <p:spPr>
          <a:xfrm>
            <a:off x="9239429" y="8454577"/>
            <a:ext cx="3605154" cy="569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>
                <a:solidFill>
                  <a:srgbClr val="A6AAA9"/>
                </a:solidFill>
              </a:defRPr>
            </a:pPr>
            <a:r>
              <a:rPr lang="en-GB" sz="3200" i="1" dirty="0"/>
              <a:t>(</a:t>
            </a:r>
            <a:r>
              <a:rPr lang="en-GB" sz="3200" i="1" dirty="0" err="1"/>
              <a:t>TechWorld</a:t>
            </a:r>
            <a:r>
              <a:rPr lang="en-GB" sz="3200" i="1" dirty="0"/>
              <a:t>, 2018)</a:t>
            </a:r>
            <a:endParaRPr sz="3200" i="1" dirty="0"/>
          </a:p>
        </p:txBody>
      </p:sp>
      <p:sp>
        <p:nvSpPr>
          <p:cNvPr id="14" name="In-browser language…">
            <a:extLst>
              <a:ext uri="{FF2B5EF4-FFF2-40B4-BE49-F238E27FC236}">
                <a16:creationId xmlns:a16="http://schemas.microsoft.com/office/drawing/2014/main" id="{93A2AD72-5B8F-4567-BF70-7D71DF9DD1ED}"/>
              </a:ext>
            </a:extLst>
          </p:cNvPr>
          <p:cNvSpPr txBox="1"/>
          <p:nvPr/>
        </p:nvSpPr>
        <p:spPr>
          <a:xfrm>
            <a:off x="1169615" y="9167769"/>
            <a:ext cx="2853345" cy="569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>
                <a:solidFill>
                  <a:srgbClr val="A6AAA9"/>
                </a:solidFill>
              </a:defRPr>
            </a:pPr>
            <a:r>
              <a:rPr lang="en-GB" sz="3200" i="1" dirty="0"/>
              <a:t>(GitHub, 2018)</a:t>
            </a:r>
            <a:endParaRPr sz="3200" i="1" dirty="0"/>
          </a:p>
        </p:txBody>
      </p:sp>
    </p:spTree>
    <p:extLst>
      <p:ext uri="{BB962C8B-B14F-4D97-AF65-F5344CB8AC3E}">
        <p14:creationId xmlns:p14="http://schemas.microsoft.com/office/powerpoint/2010/main" val="398809461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06" name="ondemand.lewagon.org/jsmeetup"/>
          <p:cNvSpPr txBox="1"/>
          <p:nvPr/>
        </p:nvSpPr>
        <p:spPr>
          <a:xfrm>
            <a:off x="1011677" y="5118100"/>
            <a:ext cx="10981446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t>ondemand.lewagon.org/</a:t>
            </a:r>
            <a:r>
              <a:rPr>
                <a:solidFill>
                  <a:srgbClr val="D43233"/>
                </a:solidFill>
              </a:rPr>
              <a:t>jsmeetup</a:t>
            </a:r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0266" y="2142657"/>
            <a:ext cx="1727201" cy="1727201"/>
          </a:xfrm>
          <a:prstGeom prst="rect">
            <a:avLst/>
          </a:prstGeom>
          <a:ln w="3175">
            <a:miter lim="400000"/>
          </a:ln>
        </p:spPr>
      </p:pic>
      <p:sp>
        <p:nvSpPr>
          <p:cNvPr id="408" name="-30€"/>
          <p:cNvSpPr txBox="1"/>
          <p:nvPr/>
        </p:nvSpPr>
        <p:spPr>
          <a:xfrm>
            <a:off x="6598774" y="2641600"/>
            <a:ext cx="2313386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8000"/>
            </a:lvl1pPr>
          </a:lstStyle>
          <a:p>
            <a:r>
              <a:t>-30€</a:t>
            </a:r>
          </a:p>
        </p:txBody>
      </p:sp>
      <p:sp>
        <p:nvSpPr>
          <p:cNvPr id="409" name="(Jusqu'à dimanche, 23h)"/>
          <p:cNvSpPr txBox="1"/>
          <p:nvPr/>
        </p:nvSpPr>
        <p:spPr>
          <a:xfrm>
            <a:off x="3684414" y="7337892"/>
            <a:ext cx="5635973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>
                <a:solidFill>
                  <a:srgbClr val="A6AAA9"/>
                </a:solidFill>
              </a:defRPr>
            </a:lvl1pPr>
          </a:lstStyle>
          <a:p>
            <a:r>
              <a:t>(Jusqu'à dimanche, 23h)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207BD-4756-4E02-9788-A83A9DC11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6" y="3181782"/>
            <a:ext cx="6096000" cy="3667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44A99-6DBB-4172-8E74-A8DA25C53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092" y="3179549"/>
            <a:ext cx="3394502" cy="33945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g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rgbClr val="D43233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A1836-16A3-408E-8A04-2035FBC33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950"/>
            <a:ext cx="13004800" cy="87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24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63636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1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1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741</Words>
  <Application>Microsoft Office PowerPoint</Application>
  <PresentationFormat>Custom</PresentationFormat>
  <Paragraphs>232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Hack Bold</vt:lpstr>
      <vt:lpstr>Hack Regular</vt:lpstr>
      <vt:lpstr>Helvetica</vt:lpstr>
      <vt:lpstr>Helvetica Light</vt:lpstr>
      <vt:lpstr>Helvetica Neue</vt:lpstr>
      <vt:lpstr>PT Mono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Fantini</dc:creator>
  <cp:lastModifiedBy>Giovanni Fantini</cp:lastModifiedBy>
  <cp:revision>6</cp:revision>
  <dcterms:modified xsi:type="dcterms:W3CDTF">2019-05-14T17:24:32Z</dcterms:modified>
</cp:coreProperties>
</file>